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rimson Pro Bold" charset="1" panose="00000000000000000000"/>
      <p:regular r:id="rId19"/>
    </p:embeddedFont>
    <p:embeddedFont>
      <p:font typeface="Heebo" charset="1" panose="00000500000000000000"/>
      <p:regular r:id="rId20"/>
    </p:embeddedFont>
    <p:embeddedFont>
      <p:font typeface="Heebo Bold" charset="1" panose="00000800000000000000"/>
      <p:regular r:id="rId22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062014"/>
            <a:ext cx="9445526" cy="362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Lost and Found Portal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069509"/>
            <a:ext cx="7622084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 Simple CRUD Web Application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0826" y="7657158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clean, efficient web application for managing lost and found items with a modern tech stack.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9169" y="3600450"/>
            <a:ext cx="17662465" cy="3086100"/>
            <a:chOff x="0" y="0"/>
            <a:chExt cx="465184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1843" cy="812800"/>
            </a:xfrm>
            <a:custGeom>
              <a:avLst/>
              <a:gdLst/>
              <a:ahLst/>
              <a:cxnLst/>
              <a:rect r="r" b="b" t="t" l="l"/>
              <a:pathLst>
                <a:path h="812800" w="4651843">
                  <a:moveTo>
                    <a:pt x="0" y="0"/>
                  </a:moveTo>
                  <a:lnTo>
                    <a:pt x="4651843" y="0"/>
                  </a:lnTo>
                  <a:lnTo>
                    <a:pt x="465184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F2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5184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210963" y="3728402"/>
            <a:ext cx="604612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8444" y="4886796"/>
            <a:ext cx="169696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appreciate your time an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attention today. We hope this presentation provided a clear understanding of the Lost and Found Portal's design and functionality.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36681" y="1239292"/>
            <a:ext cx="9380081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Introduction &amp; Technology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2160" y="2645569"/>
            <a:ext cx="3193851" cy="4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2160" y="3225701"/>
            <a:ext cx="4509195" cy="334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This Lost and Found Portal is a simple yet powerful web application designed to help users report found items and claim them through a central system. It provides an intuitive interface for managing items with full </a:t>
            </a:r>
            <a:r>
              <a:rPr lang="en-US" sz="2000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CRUD functionality</a:t>
            </a: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—Create, Read, Update, and Delete operations.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52160" y="6726287"/>
            <a:ext cx="4509195" cy="212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application solves a real problem: creating an organized, searchable repository where community members can post discoveries and reconnect lost belongings with their owners.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4171" y="2628305"/>
            <a:ext cx="3609826" cy="4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Modern, Lightweight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4171" y="3334049"/>
            <a:ext cx="4509195" cy="89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Backend:</a:t>
            </a: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Python—clean, readable, and powerful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4171" y="4289748"/>
            <a:ext cx="4509195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Framework:</a:t>
            </a: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Flask—a micro-framework requiring minimal code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94171" y="5332736"/>
            <a:ext cx="4509195" cy="89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Database:</a:t>
            </a: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SQLite—serverless, file-based, zero setup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4171" y="6426064"/>
            <a:ext cx="4509195" cy="89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Frontend:</a:t>
            </a:r>
            <a:r>
              <a:rPr lang="en-US" sz="20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HTML &amp; CSS—standard, responsive building blocks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90274"/>
            <a:chOff x="0" y="0"/>
            <a:chExt cx="9144000" cy="1372036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0318"/>
            </a:xfrm>
            <a:custGeom>
              <a:avLst/>
              <a:gdLst/>
              <a:ahLst/>
              <a:cxnLst/>
              <a:rect r="r" b="b" t="t" l="l"/>
              <a:pathLst>
                <a:path h="13720318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0318"/>
                  </a:lnTo>
                  <a:lnTo>
                    <a:pt x="0" y="1372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t="0" r="-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80560" y="539055"/>
            <a:ext cx="8005620" cy="64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System Architecture &amp; Data 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0560" y="1664146"/>
            <a:ext cx="9984879" cy="62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system is structured in two levels of data flow diagrams to show both the holistic view and internal processes.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580560" y="2415034"/>
            <a:ext cx="1032122" cy="1238696"/>
            <a:chOff x="0" y="0"/>
            <a:chExt cx="1376163" cy="165159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376172" cy="1651635"/>
            </a:xfrm>
            <a:custGeom>
              <a:avLst/>
              <a:gdLst/>
              <a:ahLst/>
              <a:cxnLst/>
              <a:rect r="r" b="b" t="t" l="l"/>
              <a:pathLst>
                <a:path h="1651635" w="1376172">
                  <a:moveTo>
                    <a:pt x="0" y="0"/>
                  </a:moveTo>
                  <a:lnTo>
                    <a:pt x="1376172" y="0"/>
                  </a:lnTo>
                  <a:lnTo>
                    <a:pt x="1376172" y="1651635"/>
                  </a:lnTo>
                  <a:lnTo>
                    <a:pt x="0" y="165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8" r="0" b="-14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819109" y="2592884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User Input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9109" y="3010644"/>
            <a:ext cx="874633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New items and management actions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580560" y="3653730"/>
            <a:ext cx="1032122" cy="1238696"/>
            <a:chOff x="0" y="0"/>
            <a:chExt cx="1376163" cy="165159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376172" cy="1651635"/>
            </a:xfrm>
            <a:custGeom>
              <a:avLst/>
              <a:gdLst/>
              <a:ahLst/>
              <a:cxnLst/>
              <a:rect r="r" b="b" t="t" l="l"/>
              <a:pathLst>
                <a:path h="1651635" w="1376172">
                  <a:moveTo>
                    <a:pt x="0" y="0"/>
                  </a:moveTo>
                  <a:lnTo>
                    <a:pt x="1376172" y="0"/>
                  </a:lnTo>
                  <a:lnTo>
                    <a:pt x="1376172" y="1651635"/>
                  </a:lnTo>
                  <a:lnTo>
                    <a:pt x="0" y="165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48" r="0" b="-14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19109" y="3831580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System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19109" y="4249341"/>
            <a:ext cx="874633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Add, display, and manage items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580560" y="4892427"/>
            <a:ext cx="1032122" cy="1238696"/>
            <a:chOff x="0" y="0"/>
            <a:chExt cx="1376163" cy="165159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376172" cy="1651635"/>
            </a:xfrm>
            <a:custGeom>
              <a:avLst/>
              <a:gdLst/>
              <a:ahLst/>
              <a:cxnLst/>
              <a:rect r="r" b="b" t="t" l="l"/>
              <a:pathLst>
                <a:path h="1651635" w="1376172">
                  <a:moveTo>
                    <a:pt x="0" y="0"/>
                  </a:moveTo>
                  <a:lnTo>
                    <a:pt x="1376172" y="0"/>
                  </a:lnTo>
                  <a:lnTo>
                    <a:pt x="1376172" y="1651635"/>
                  </a:lnTo>
                  <a:lnTo>
                    <a:pt x="0" y="165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48" r="0" b="-14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819109" y="5070276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Output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19109" y="5488038"/>
            <a:ext cx="874633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Updated item list and confirmations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80560" y="6431161"/>
            <a:ext cx="3096666" cy="3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Core System Processes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80560" y="7137350"/>
            <a:ext cx="4889152" cy="1189435"/>
            <a:chOff x="0" y="0"/>
            <a:chExt cx="6518870" cy="15859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18910" cy="1585849"/>
            </a:xfrm>
            <a:custGeom>
              <a:avLst/>
              <a:gdLst/>
              <a:ahLst/>
              <a:cxnLst/>
              <a:rect r="r" b="b" t="t" l="l"/>
              <a:pathLst>
                <a:path h="1585849" w="6518910">
                  <a:moveTo>
                    <a:pt x="0" y="41275"/>
                  </a:moveTo>
                  <a:cubicBezTo>
                    <a:pt x="0" y="18542"/>
                    <a:pt x="18542" y="0"/>
                    <a:pt x="41275" y="0"/>
                  </a:cubicBezTo>
                  <a:lnTo>
                    <a:pt x="6477635" y="0"/>
                  </a:lnTo>
                  <a:cubicBezTo>
                    <a:pt x="6500495" y="0"/>
                    <a:pt x="6518910" y="18542"/>
                    <a:pt x="6518910" y="41275"/>
                  </a:cubicBezTo>
                  <a:lnTo>
                    <a:pt x="6518910" y="1544574"/>
                  </a:lnTo>
                  <a:cubicBezTo>
                    <a:pt x="6518910" y="1567434"/>
                    <a:pt x="6500368" y="1585849"/>
                    <a:pt x="6477635" y="1585849"/>
                  </a:cubicBezTo>
                  <a:lnTo>
                    <a:pt x="41275" y="1585849"/>
                  </a:lnTo>
                  <a:cubicBezTo>
                    <a:pt x="18415" y="1585849"/>
                    <a:pt x="0" y="1567307"/>
                    <a:pt x="0" y="154457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86985" y="7315200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Add Item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86985" y="7732960"/>
            <a:ext cx="4476304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Captures user data and writes to database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676137" y="7137350"/>
            <a:ext cx="4889301" cy="1189435"/>
            <a:chOff x="0" y="0"/>
            <a:chExt cx="6519068" cy="15859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19037" cy="1585849"/>
            </a:xfrm>
            <a:custGeom>
              <a:avLst/>
              <a:gdLst/>
              <a:ahLst/>
              <a:cxnLst/>
              <a:rect r="r" b="b" t="t" l="l"/>
              <a:pathLst>
                <a:path h="1585849" w="6519037">
                  <a:moveTo>
                    <a:pt x="0" y="41275"/>
                  </a:moveTo>
                  <a:cubicBezTo>
                    <a:pt x="0" y="18542"/>
                    <a:pt x="18542" y="0"/>
                    <a:pt x="41275" y="0"/>
                  </a:cubicBezTo>
                  <a:lnTo>
                    <a:pt x="6477762" y="0"/>
                  </a:lnTo>
                  <a:cubicBezTo>
                    <a:pt x="6500622" y="0"/>
                    <a:pt x="6519037" y="18542"/>
                    <a:pt x="6519037" y="41275"/>
                  </a:cubicBezTo>
                  <a:lnTo>
                    <a:pt x="6519037" y="1544574"/>
                  </a:lnTo>
                  <a:cubicBezTo>
                    <a:pt x="6519037" y="1567434"/>
                    <a:pt x="6500495" y="1585849"/>
                    <a:pt x="6477762" y="1585849"/>
                  </a:cubicBezTo>
                  <a:lnTo>
                    <a:pt x="41275" y="1585849"/>
                  </a:lnTo>
                  <a:cubicBezTo>
                    <a:pt x="18415" y="1585849"/>
                    <a:pt x="0" y="1567307"/>
                    <a:pt x="0" y="154457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882562" y="7315200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Display Items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82562" y="7732960"/>
            <a:ext cx="4476452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Reads database to show item list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580560" y="8533210"/>
            <a:ext cx="9984879" cy="1189435"/>
            <a:chOff x="0" y="0"/>
            <a:chExt cx="13313172" cy="15859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313156" cy="1585849"/>
            </a:xfrm>
            <a:custGeom>
              <a:avLst/>
              <a:gdLst/>
              <a:ahLst/>
              <a:cxnLst/>
              <a:rect r="r" b="b" t="t" l="l"/>
              <a:pathLst>
                <a:path h="1585849" w="13313156">
                  <a:moveTo>
                    <a:pt x="0" y="41275"/>
                  </a:moveTo>
                  <a:cubicBezTo>
                    <a:pt x="0" y="18542"/>
                    <a:pt x="18542" y="0"/>
                    <a:pt x="41275" y="0"/>
                  </a:cubicBezTo>
                  <a:lnTo>
                    <a:pt x="13271881" y="0"/>
                  </a:lnTo>
                  <a:cubicBezTo>
                    <a:pt x="13294742" y="0"/>
                    <a:pt x="13313156" y="18542"/>
                    <a:pt x="13313156" y="41275"/>
                  </a:cubicBezTo>
                  <a:lnTo>
                    <a:pt x="13313156" y="1544574"/>
                  </a:lnTo>
                  <a:cubicBezTo>
                    <a:pt x="13313156" y="1567434"/>
                    <a:pt x="13294615" y="1585849"/>
                    <a:pt x="13271881" y="1585849"/>
                  </a:cubicBezTo>
                  <a:lnTo>
                    <a:pt x="41275" y="1585849"/>
                  </a:lnTo>
                  <a:cubicBezTo>
                    <a:pt x="18415" y="1585849"/>
                    <a:pt x="0" y="1567307"/>
                    <a:pt x="0" y="154457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786985" y="8711059"/>
            <a:ext cx="25805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Manage Item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86985" y="9128820"/>
            <a:ext cx="9572030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Updates or deletes items based on actions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1141" y="591294"/>
            <a:ext cx="834285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System Design (DFD Level 0)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121622" y="1607939"/>
            <a:ext cx="8063656" cy="8583811"/>
            <a:chOff x="0" y="0"/>
            <a:chExt cx="10751542" cy="1144508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751566" cy="11445113"/>
            </a:xfrm>
            <a:custGeom>
              <a:avLst/>
              <a:gdLst/>
              <a:ahLst/>
              <a:cxnLst/>
              <a:rect r="r" b="b" t="t" l="l"/>
              <a:pathLst>
                <a:path h="11445113" w="10751566">
                  <a:moveTo>
                    <a:pt x="0" y="0"/>
                  </a:moveTo>
                  <a:lnTo>
                    <a:pt x="10751566" y="0"/>
                  </a:lnTo>
                  <a:lnTo>
                    <a:pt x="10751566" y="11445113"/>
                  </a:lnTo>
                  <a:lnTo>
                    <a:pt x="0" y="11445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" t="0" r="-35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33266" y="1028700"/>
            <a:ext cx="13481428" cy="9188920"/>
          </a:xfrm>
          <a:custGeom>
            <a:avLst/>
            <a:gdLst/>
            <a:ahLst/>
            <a:cxnLst/>
            <a:rect r="r" b="b" t="t" l="l"/>
            <a:pathLst>
              <a:path h="9188920" w="13481428">
                <a:moveTo>
                  <a:pt x="0" y="0"/>
                </a:moveTo>
                <a:lnTo>
                  <a:pt x="13481428" y="0"/>
                </a:lnTo>
                <a:lnTo>
                  <a:pt x="13481428" y="9188920"/>
                </a:lnTo>
                <a:lnTo>
                  <a:pt x="0" y="918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3" r="0" b="-98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1357" y="316855"/>
            <a:ext cx="6509830" cy="5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System Design (DFD Level 1)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5138" y="846832"/>
            <a:ext cx="6179492" cy="80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Database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5138" y="2075409"/>
            <a:ext cx="1655772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streamlined single-table model optimized for efficiency and simplicity, following </a:t>
            </a:r>
            <a:r>
              <a:rPr lang="en-US" sz="1937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Third Normal Form (3NF)</a:t>
            </a: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principles.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138" y="2879675"/>
            <a:ext cx="3707755" cy="49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Item Table Structure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0375" y="3737521"/>
            <a:ext cx="16567249" cy="5005239"/>
            <a:chOff x="0" y="0"/>
            <a:chExt cx="22089665" cy="6673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89745" cy="6673597"/>
            </a:xfrm>
            <a:custGeom>
              <a:avLst/>
              <a:gdLst/>
              <a:ahLst/>
              <a:cxnLst/>
              <a:rect r="r" b="b" t="t" l="l"/>
              <a:pathLst>
                <a:path h="6673597" w="22089745">
                  <a:moveTo>
                    <a:pt x="0" y="55753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22033864" y="0"/>
                  </a:lnTo>
                  <a:lnTo>
                    <a:pt x="22033864" y="6350"/>
                  </a:lnTo>
                  <a:lnTo>
                    <a:pt x="22033864" y="0"/>
                  </a:lnTo>
                  <a:cubicBezTo>
                    <a:pt x="22064726" y="0"/>
                    <a:pt x="22089745" y="25019"/>
                    <a:pt x="22089745" y="55753"/>
                  </a:cubicBezTo>
                  <a:lnTo>
                    <a:pt x="22083395" y="55753"/>
                  </a:lnTo>
                  <a:lnTo>
                    <a:pt x="22089745" y="55753"/>
                  </a:lnTo>
                  <a:lnTo>
                    <a:pt x="22089745" y="6617843"/>
                  </a:lnTo>
                  <a:lnTo>
                    <a:pt x="22083395" y="6617843"/>
                  </a:lnTo>
                  <a:lnTo>
                    <a:pt x="22089745" y="6617843"/>
                  </a:lnTo>
                  <a:cubicBezTo>
                    <a:pt x="22089745" y="6648704"/>
                    <a:pt x="22064726" y="6673597"/>
                    <a:pt x="22033864" y="6673597"/>
                  </a:cubicBezTo>
                  <a:lnTo>
                    <a:pt x="22033864" y="6667247"/>
                  </a:lnTo>
                  <a:lnTo>
                    <a:pt x="22033864" y="6673597"/>
                  </a:lnTo>
                  <a:lnTo>
                    <a:pt x="55880" y="6673597"/>
                  </a:lnTo>
                  <a:lnTo>
                    <a:pt x="55880" y="6667247"/>
                  </a:lnTo>
                  <a:lnTo>
                    <a:pt x="55880" y="6673597"/>
                  </a:lnTo>
                  <a:cubicBezTo>
                    <a:pt x="25019" y="6673597"/>
                    <a:pt x="0" y="6648577"/>
                    <a:pt x="0" y="6617843"/>
                  </a:cubicBezTo>
                  <a:lnTo>
                    <a:pt x="0" y="55753"/>
                  </a:lnTo>
                  <a:lnTo>
                    <a:pt x="6350" y="55753"/>
                  </a:lnTo>
                  <a:lnTo>
                    <a:pt x="0" y="55753"/>
                  </a:lnTo>
                  <a:moveTo>
                    <a:pt x="12700" y="55753"/>
                  </a:moveTo>
                  <a:lnTo>
                    <a:pt x="12700" y="6617843"/>
                  </a:lnTo>
                  <a:lnTo>
                    <a:pt x="6350" y="6617843"/>
                  </a:lnTo>
                  <a:lnTo>
                    <a:pt x="12700" y="6617843"/>
                  </a:lnTo>
                  <a:cubicBezTo>
                    <a:pt x="12700" y="6641592"/>
                    <a:pt x="32004" y="6660897"/>
                    <a:pt x="55880" y="6660897"/>
                  </a:cubicBezTo>
                  <a:lnTo>
                    <a:pt x="22033864" y="6660897"/>
                  </a:lnTo>
                  <a:cubicBezTo>
                    <a:pt x="22057740" y="6660897"/>
                    <a:pt x="22077045" y="6641592"/>
                    <a:pt x="22077045" y="6617843"/>
                  </a:cubicBezTo>
                  <a:lnTo>
                    <a:pt x="22077045" y="55753"/>
                  </a:lnTo>
                  <a:cubicBezTo>
                    <a:pt x="22077045" y="32004"/>
                    <a:pt x="22057740" y="12700"/>
                    <a:pt x="22033864" y="12700"/>
                  </a:cubicBezTo>
                  <a:lnTo>
                    <a:pt x="55880" y="12700"/>
                  </a:lnTo>
                  <a:lnTo>
                    <a:pt x="55880" y="6350"/>
                  </a:lnTo>
                  <a:lnTo>
                    <a:pt x="55880" y="12700"/>
                  </a:lnTo>
                  <a:cubicBezTo>
                    <a:pt x="32004" y="12700"/>
                    <a:pt x="12700" y="32004"/>
                    <a:pt x="12700" y="55753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4662" y="3751809"/>
            <a:ext cx="16538674" cy="710953"/>
            <a:chOff x="0" y="0"/>
            <a:chExt cx="22051565" cy="9479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21866" y="3842891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Field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34334" y="3842891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2039" y="3842891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Constraint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76634" y="3842891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Purpose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4662" y="4462760"/>
            <a:ext cx="16538674" cy="710953"/>
            <a:chOff x="0" y="0"/>
            <a:chExt cx="22051565" cy="9479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21866" y="4553843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34334" y="4553843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Integer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42039" y="4553843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Primary Key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76634" y="4553843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Unique identifier for each item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74662" y="5173712"/>
            <a:ext cx="16538674" cy="710953"/>
            <a:chOff x="0" y="0"/>
            <a:chExt cx="22051565" cy="9479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21866" y="5264795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name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34334" y="5264795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42039" y="5264795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Required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6634" y="5264795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Item name (e.g., "Blue Wallet")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74662" y="5884664"/>
            <a:ext cx="16538674" cy="710953"/>
            <a:chOff x="0" y="0"/>
            <a:chExt cx="22051565" cy="9479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21866" y="5975746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description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34334" y="5975746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42039" y="5975746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Optional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76634" y="5975746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Detailed item information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74662" y="6595616"/>
            <a:ext cx="16538674" cy="710953"/>
            <a:chOff x="0" y="0"/>
            <a:chExt cx="22051565" cy="94793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21866" y="6686699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location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34334" y="6686699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String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42039" y="6686699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76634" y="6686699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Where the item was found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74662" y="7306567"/>
            <a:ext cx="16538674" cy="710953"/>
            <a:chOff x="0" y="0"/>
            <a:chExt cx="22051565" cy="9479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121866" y="7397651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date_found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434334" y="7397651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Date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42039" y="7397651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Required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76634" y="7397651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When the item was discovered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74662" y="8017520"/>
            <a:ext cx="16538674" cy="710953"/>
            <a:chOff x="0" y="0"/>
            <a:chExt cx="22051565" cy="9479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2051518" cy="947928"/>
            </a:xfrm>
            <a:custGeom>
              <a:avLst/>
              <a:gdLst/>
              <a:ahLst/>
              <a:cxnLst/>
              <a:rect r="r" b="b" t="t" l="l"/>
              <a:pathLst>
                <a:path h="947928" w="2205151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1121866" y="8108602"/>
            <a:ext cx="280883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status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434334" y="8108602"/>
            <a:ext cx="280407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String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742039" y="8108602"/>
            <a:ext cx="3630960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Required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876634" y="8108602"/>
            <a:ext cx="528964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Unclaimed or Claimed status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65138" y="8949333"/>
            <a:ext cx="16557724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This 3NF structure eliminates data redundancy and ensures data integrity—all fields depend directly on the primary key with no repeating groups.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5882" y="653355"/>
            <a:ext cx="8002191" cy="75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CRUD Operations in Action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70139" y="1949797"/>
            <a:ext cx="2069455" cy="1821061"/>
            <a:chOff x="0" y="0"/>
            <a:chExt cx="2759273" cy="2428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59329" cy="2428113"/>
            </a:xfrm>
            <a:custGeom>
              <a:avLst/>
              <a:gdLst/>
              <a:ahLst/>
              <a:cxnLst/>
              <a:rect r="r" b="b" t="t" l="l"/>
              <a:pathLst>
                <a:path h="2428113" w="2759329">
                  <a:moveTo>
                    <a:pt x="0" y="49530"/>
                  </a:moveTo>
                  <a:cubicBezTo>
                    <a:pt x="0" y="22098"/>
                    <a:pt x="22098" y="0"/>
                    <a:pt x="49530" y="0"/>
                  </a:cubicBezTo>
                  <a:lnTo>
                    <a:pt x="2709799" y="0"/>
                  </a:lnTo>
                  <a:cubicBezTo>
                    <a:pt x="2737104" y="0"/>
                    <a:pt x="2759329" y="22098"/>
                    <a:pt x="2759329" y="49530"/>
                  </a:cubicBezTo>
                  <a:lnTo>
                    <a:pt x="2759329" y="2378583"/>
                  </a:lnTo>
                  <a:cubicBezTo>
                    <a:pt x="2759329" y="2405888"/>
                    <a:pt x="2737231" y="2428113"/>
                    <a:pt x="2709799" y="2428113"/>
                  </a:cubicBezTo>
                  <a:lnTo>
                    <a:pt x="49530" y="2428113"/>
                  </a:lnTo>
                  <a:cubicBezTo>
                    <a:pt x="22225" y="2428113"/>
                    <a:pt x="0" y="2406015"/>
                    <a:pt x="0" y="237858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830961" y="2528590"/>
            <a:ext cx="347811" cy="54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2687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6946" y="2178100"/>
            <a:ext cx="3092649" cy="40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Create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6946" y="2665363"/>
            <a:ext cx="10887819" cy="85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Users submit the "Add Item" form with item details, which are validated and written to the database instantly.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63270" y="3758952"/>
            <a:ext cx="11135171" cy="14288"/>
            <a:chOff x="0" y="0"/>
            <a:chExt cx="14846895" cy="1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46936" cy="19050"/>
            </a:xfrm>
            <a:custGeom>
              <a:avLst/>
              <a:gdLst/>
              <a:ahLst/>
              <a:cxnLst/>
              <a:rect r="r" b="b" t="t" l="l"/>
              <a:pathLst>
                <a:path h="19050" w="14846936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837411" y="0"/>
                  </a:lnTo>
                  <a:cubicBezTo>
                    <a:pt x="14842618" y="0"/>
                    <a:pt x="14846936" y="4318"/>
                    <a:pt x="14846936" y="9525"/>
                  </a:cubicBezTo>
                  <a:cubicBezTo>
                    <a:pt x="14846936" y="14732"/>
                    <a:pt x="14842618" y="19050"/>
                    <a:pt x="1483741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935338" y="3894535"/>
            <a:ext cx="4139059" cy="1821061"/>
            <a:chOff x="0" y="0"/>
            <a:chExt cx="5518745" cy="24280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8785" cy="2428113"/>
            </a:xfrm>
            <a:custGeom>
              <a:avLst/>
              <a:gdLst/>
              <a:ahLst/>
              <a:cxnLst/>
              <a:rect r="r" b="b" t="t" l="l"/>
              <a:pathLst>
                <a:path h="2428113" w="5518785">
                  <a:moveTo>
                    <a:pt x="0" y="49530"/>
                  </a:moveTo>
                  <a:cubicBezTo>
                    <a:pt x="0" y="22098"/>
                    <a:pt x="22098" y="0"/>
                    <a:pt x="49530" y="0"/>
                  </a:cubicBezTo>
                  <a:lnTo>
                    <a:pt x="5469255" y="0"/>
                  </a:lnTo>
                  <a:cubicBezTo>
                    <a:pt x="5496560" y="0"/>
                    <a:pt x="5518785" y="22098"/>
                    <a:pt x="5518785" y="49530"/>
                  </a:cubicBezTo>
                  <a:lnTo>
                    <a:pt x="5518785" y="2378583"/>
                  </a:lnTo>
                  <a:cubicBezTo>
                    <a:pt x="5518785" y="2405888"/>
                    <a:pt x="5496687" y="2428113"/>
                    <a:pt x="5469255" y="2428113"/>
                  </a:cubicBezTo>
                  <a:lnTo>
                    <a:pt x="49530" y="2428113"/>
                  </a:lnTo>
                  <a:cubicBezTo>
                    <a:pt x="22225" y="2428113"/>
                    <a:pt x="0" y="2406015"/>
                    <a:pt x="0" y="237858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830961" y="4473327"/>
            <a:ext cx="347811" cy="54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2687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21749" y="4122836"/>
            <a:ext cx="3092649" cy="40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21749" y="4610100"/>
            <a:ext cx="9853017" cy="85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All items are displayed in a clean, searchable table on the homepage for users to browse and identify their belongings.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198072" y="5703689"/>
            <a:ext cx="10100370" cy="14288"/>
            <a:chOff x="0" y="0"/>
            <a:chExt cx="13467160" cy="19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67207" cy="19050"/>
            </a:xfrm>
            <a:custGeom>
              <a:avLst/>
              <a:gdLst/>
              <a:ahLst/>
              <a:cxnLst/>
              <a:rect r="r" b="b" t="t" l="l"/>
              <a:pathLst>
                <a:path h="19050" w="13467207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457682" y="0"/>
                  </a:lnTo>
                  <a:cubicBezTo>
                    <a:pt x="13462890" y="0"/>
                    <a:pt x="13467207" y="4318"/>
                    <a:pt x="13467207" y="9525"/>
                  </a:cubicBezTo>
                  <a:cubicBezTo>
                    <a:pt x="13467207" y="14732"/>
                    <a:pt x="13462890" y="19050"/>
                    <a:pt x="1345768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900535" y="5839271"/>
            <a:ext cx="6208514" cy="1821061"/>
            <a:chOff x="0" y="0"/>
            <a:chExt cx="8278018" cy="24280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8114" cy="2428113"/>
            </a:xfrm>
            <a:custGeom>
              <a:avLst/>
              <a:gdLst/>
              <a:ahLst/>
              <a:cxnLst/>
              <a:rect r="r" b="b" t="t" l="l"/>
              <a:pathLst>
                <a:path h="2428113" w="8278114">
                  <a:moveTo>
                    <a:pt x="0" y="49530"/>
                  </a:moveTo>
                  <a:cubicBezTo>
                    <a:pt x="0" y="22098"/>
                    <a:pt x="22098" y="0"/>
                    <a:pt x="49530" y="0"/>
                  </a:cubicBezTo>
                  <a:lnTo>
                    <a:pt x="8228584" y="0"/>
                  </a:lnTo>
                  <a:cubicBezTo>
                    <a:pt x="8255889" y="0"/>
                    <a:pt x="8278114" y="22098"/>
                    <a:pt x="8278114" y="49530"/>
                  </a:cubicBezTo>
                  <a:lnTo>
                    <a:pt x="8278114" y="2378583"/>
                  </a:lnTo>
                  <a:cubicBezTo>
                    <a:pt x="8278114" y="2405888"/>
                    <a:pt x="8256015" y="2428113"/>
                    <a:pt x="8228584" y="2428113"/>
                  </a:cubicBezTo>
                  <a:lnTo>
                    <a:pt x="49530" y="2428113"/>
                  </a:lnTo>
                  <a:cubicBezTo>
                    <a:pt x="22225" y="2428113"/>
                    <a:pt x="0" y="2406015"/>
                    <a:pt x="0" y="237858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830812" y="6418064"/>
            <a:ext cx="347811" cy="54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2687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56401" y="6067574"/>
            <a:ext cx="3092649" cy="40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Update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56401" y="6554837"/>
            <a:ext cx="8818364" cy="85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Item details can be edited, and status can be changed from "Unclaimed" to "Claimed" when an owner is found.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32725" y="7648426"/>
            <a:ext cx="9065716" cy="14288"/>
            <a:chOff x="0" y="0"/>
            <a:chExt cx="12087622" cy="19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87606" cy="19050"/>
            </a:xfrm>
            <a:custGeom>
              <a:avLst/>
              <a:gdLst/>
              <a:ahLst/>
              <a:cxnLst/>
              <a:rect r="r" b="b" t="t" l="l"/>
              <a:pathLst>
                <a:path h="19050" w="12087606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078081" y="0"/>
                  </a:lnTo>
                  <a:cubicBezTo>
                    <a:pt x="12083288" y="0"/>
                    <a:pt x="12087606" y="4318"/>
                    <a:pt x="12087606" y="9525"/>
                  </a:cubicBezTo>
                  <a:cubicBezTo>
                    <a:pt x="12087606" y="14732"/>
                    <a:pt x="12083288" y="19050"/>
                    <a:pt x="1207808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65882" y="7784009"/>
            <a:ext cx="8278117" cy="1821061"/>
            <a:chOff x="0" y="0"/>
            <a:chExt cx="11037490" cy="24280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37570" cy="2428113"/>
            </a:xfrm>
            <a:custGeom>
              <a:avLst/>
              <a:gdLst/>
              <a:ahLst/>
              <a:cxnLst/>
              <a:rect r="r" b="b" t="t" l="l"/>
              <a:pathLst>
                <a:path h="2428113" w="11037570">
                  <a:moveTo>
                    <a:pt x="0" y="49530"/>
                  </a:moveTo>
                  <a:cubicBezTo>
                    <a:pt x="0" y="22098"/>
                    <a:pt x="22098" y="0"/>
                    <a:pt x="49530" y="0"/>
                  </a:cubicBezTo>
                  <a:lnTo>
                    <a:pt x="10988040" y="0"/>
                  </a:lnTo>
                  <a:cubicBezTo>
                    <a:pt x="11015345" y="0"/>
                    <a:pt x="11037570" y="22098"/>
                    <a:pt x="11037570" y="49530"/>
                  </a:cubicBezTo>
                  <a:lnTo>
                    <a:pt x="11037570" y="2378583"/>
                  </a:lnTo>
                  <a:cubicBezTo>
                    <a:pt x="11037570" y="2405888"/>
                    <a:pt x="11015472" y="2428113"/>
                    <a:pt x="10988040" y="2428113"/>
                  </a:cubicBezTo>
                  <a:lnTo>
                    <a:pt x="49530" y="2428113"/>
                  </a:lnTo>
                  <a:cubicBezTo>
                    <a:pt x="22225" y="2428113"/>
                    <a:pt x="0" y="2406015"/>
                    <a:pt x="0" y="237858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830961" y="8362801"/>
            <a:ext cx="347811" cy="54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2687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91352" y="8012311"/>
            <a:ext cx="3092649" cy="40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Delete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91352" y="8499574"/>
            <a:ext cx="7783414" cy="85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Administrators can permanently remove items from the database when they are no longer needed or are incorrectly entered.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90706" y="1119931"/>
            <a:ext cx="8919907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User Interface &amp;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0706" y="2304901"/>
            <a:ext cx="9564589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application prioritizes simplicity and intuitiveness, allowing users to manage items in just a few clicks.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0706" y="3780979"/>
            <a:ext cx="3331220" cy="44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Pages &amp;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0706" y="4406504"/>
            <a:ext cx="4457254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Home Page:</a:t>
            </a: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Clean table view of all items with sorting and filtering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0706" y="5352455"/>
            <a:ext cx="4457254" cy="136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Add Item Form:</a:t>
            </a: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Single reusable form for creating and editing items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0706" y="6507064"/>
            <a:ext cx="4457254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Action Buttons:</a:t>
            </a: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Quick access to edit, claim, and delete operations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0706" y="7626549"/>
            <a:ext cx="4457254" cy="136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Responsive Design:</a:t>
            </a: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Works seamlessly on desktop and mobile devices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07565" y="3780979"/>
            <a:ext cx="3331220" cy="44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Visual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07565" y="4406504"/>
            <a:ext cx="4457254" cy="349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consistent, modern stylesheet (style.css) creates a professional appearance throughout the application. The interface uses intuitive navigation, clear typography, and organized layout to reduce friction and help users accomplish their goals quickly.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264521"/>
            <a:ext cx="10886239" cy="89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Summary &amp; Next Steps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5682704"/>
            <a:ext cx="5245447" cy="2550468"/>
            <a:chOff x="0" y="0"/>
            <a:chExt cx="6993930" cy="34006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4017" cy="3400679"/>
            </a:xfrm>
            <a:custGeom>
              <a:avLst/>
              <a:gdLst/>
              <a:ahLst/>
              <a:cxnLst/>
              <a:rect r="r" b="b" t="t" l="l"/>
              <a:pathLst>
                <a:path h="34006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43910"/>
                  </a:lnTo>
                  <a:cubicBezTo>
                    <a:pt x="6994017" y="3375279"/>
                    <a:pt x="6968617" y="3400679"/>
                    <a:pt x="6937248" y="3400679"/>
                  </a:cubicBezTo>
                  <a:lnTo>
                    <a:pt x="56769" y="3400679"/>
                  </a:lnTo>
                  <a:cubicBezTo>
                    <a:pt x="25400" y="3400679"/>
                    <a:pt x="0" y="3375279"/>
                    <a:pt x="0" y="33439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5755" y="5937647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✓ Complete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5755" y="6493520"/>
            <a:ext cx="46784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Full-stack Lost and Found application with all CRUD operations implemented and tested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21202" y="5682704"/>
            <a:ext cx="5245447" cy="2550468"/>
            <a:chOff x="0" y="0"/>
            <a:chExt cx="6993930" cy="3400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94017" cy="3400679"/>
            </a:xfrm>
            <a:custGeom>
              <a:avLst/>
              <a:gdLst/>
              <a:ahLst/>
              <a:cxnLst/>
              <a:rect r="r" b="b" t="t" l="l"/>
              <a:pathLst>
                <a:path h="34006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43910"/>
                  </a:lnTo>
                  <a:cubicBezTo>
                    <a:pt x="6994017" y="3375279"/>
                    <a:pt x="6968617" y="3400679"/>
                    <a:pt x="6937248" y="3400679"/>
                  </a:cubicBezTo>
                  <a:lnTo>
                    <a:pt x="56769" y="3400679"/>
                  </a:lnTo>
                  <a:cubicBezTo>
                    <a:pt x="25400" y="3400679"/>
                    <a:pt x="0" y="3375279"/>
                    <a:pt x="0" y="33439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04720" y="5937647"/>
            <a:ext cx="3544044" cy="4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⚡</a:t>
            </a: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Efficient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4720" y="6503045"/>
            <a:ext cx="46784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Simple Flask and SQLite stack proven to be fast, reliable, and easy to maintain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0166" y="5682704"/>
            <a:ext cx="5245447" cy="2550468"/>
            <a:chOff x="0" y="0"/>
            <a:chExt cx="6993930" cy="34006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4017" cy="3400679"/>
            </a:xfrm>
            <a:custGeom>
              <a:avLst/>
              <a:gdLst/>
              <a:ahLst/>
              <a:cxnLst/>
              <a:rect r="r" b="b" t="t" l="l"/>
              <a:pathLst>
                <a:path h="34006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43910"/>
                  </a:lnTo>
                  <a:cubicBezTo>
                    <a:pt x="6994017" y="3375279"/>
                    <a:pt x="6968617" y="3400679"/>
                    <a:pt x="6937248" y="3400679"/>
                  </a:cubicBezTo>
                  <a:lnTo>
                    <a:pt x="56769" y="3400679"/>
                  </a:lnTo>
                  <a:cubicBezTo>
                    <a:pt x="25400" y="3400679"/>
                    <a:pt x="0" y="3375279"/>
                    <a:pt x="0" y="33439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33685" y="5937647"/>
            <a:ext cx="3544044" cy="4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🚀</a:t>
            </a: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Scalable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3685" y="6503045"/>
            <a:ext cx="4678413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Solid foundation ready for expansion with user accounts, notifications, and advanced search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8466385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Lost and Found Portal is fully functional, meets all requirements, and serves as an excellent foundation for future enhancements.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DAG4RP9OtPA</dc:identifier>
  <dcterms:modified xsi:type="dcterms:W3CDTF">2011-08-01T06:04:30Z</dcterms:modified>
  <cp:revision>1</cp:revision>
  <dc:title>Lost-and-Found-Portal.pptx</dc:title>
</cp:coreProperties>
</file>